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40" d="100"/>
          <a:sy n="40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DD3EF-1AE4-D944-9561-9E880805387C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9ABBC-4A35-5A42-94FD-B196CC22EF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444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8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589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589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05872031-EE4F-DB41-A73D-AA24CFEA46EE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793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WASaO2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ASaO2</a:t>
            </a:r>
          </a:p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LSAO2</a:t>
            </a:r>
          </a:p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793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2013A259-F0B9-D34C-850C-FD3556DD75B3}" type="slidenum">
              <a:rPr lang="en-US" sz="1200"/>
              <a:pPr eaLnBrk="1" hangingPunct="1"/>
              <a:t>2</a:t>
            </a:fld>
            <a:endParaRPr 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99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99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fld id="{4E12B8A1-E9D0-F043-B179-D79C3606FC24}" type="slidenum">
              <a:rPr lang="en-US" sz="1200"/>
              <a:pPr eaLnBrk="1" hangingPunct="1"/>
              <a:t>3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0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121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8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33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26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47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26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41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28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1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60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E36439-51BB-C24F-9F72-88F9A222539A}" type="datetimeFigureOut">
              <a:rPr lang="en-US" smtClean="0"/>
              <a:t>17-05-22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AD502C-0CE6-924D-8EDA-0C425742BB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559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4515556" y="2032000"/>
            <a:ext cx="4717692" cy="4192290"/>
            <a:chOff x="2262975" y="450416"/>
            <a:chExt cx="4656491" cy="4487654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320115" y="450416"/>
              <a:ext cx="2016782" cy="889544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2400" dirty="0"/>
                <a:t>Screened: 722</a:t>
              </a: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180834" y="1447933"/>
              <a:ext cx="2242898" cy="494191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2400" dirty="0"/>
                <a:t>Consented:195</a:t>
              </a: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2807562" y="2285710"/>
              <a:ext cx="3306290" cy="494191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2400" dirty="0" smtClean="0"/>
                <a:t>Preoperative PSG</a:t>
              </a:r>
              <a:r>
                <a:rPr lang="en-US" altLang="en-US" sz="2400" dirty="0"/>
                <a:t>: </a:t>
              </a:r>
              <a:r>
                <a:rPr lang="en-US" altLang="en-US" sz="2400" dirty="0" smtClean="0"/>
                <a:t>170</a:t>
              </a:r>
              <a:endParaRPr lang="en-US" altLang="en-US" sz="2400" dirty="0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2515073" y="3276429"/>
              <a:ext cx="4404393" cy="494191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2400" dirty="0" smtClean="0"/>
                <a:t>obstructive sleep apnea </a:t>
              </a:r>
              <a:r>
                <a:rPr lang="en-US" altLang="en-US" sz="2400" dirty="0" err="1" smtClean="0"/>
                <a:t>pt</a:t>
              </a:r>
              <a:r>
                <a:rPr lang="en-US" altLang="en-US" sz="2400" dirty="0" smtClean="0"/>
                <a:t>: 123</a:t>
              </a:r>
              <a:endParaRPr lang="en-US" altLang="en-US" sz="2400" dirty="0"/>
            </a:p>
          </p:txBody>
        </p:sp>
        <p:sp>
          <p:nvSpPr>
            <p:cNvPr id="9" name="TextBox 6"/>
            <p:cNvSpPr txBox="1">
              <a:spLocks noChangeArrowheads="1"/>
            </p:cNvSpPr>
            <p:nvPr/>
          </p:nvSpPr>
          <p:spPr bwMode="auto">
            <a:xfrm>
              <a:off x="2262975" y="4408193"/>
              <a:ext cx="1668260" cy="494191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2400" dirty="0"/>
                <a:t>Control: 61</a:t>
              </a:r>
            </a:p>
          </p:txBody>
        </p:sp>
        <p:sp>
          <p:nvSpPr>
            <p:cNvPr id="10" name="TextBox 7"/>
            <p:cNvSpPr txBox="1">
              <a:spLocks noChangeArrowheads="1"/>
            </p:cNvSpPr>
            <p:nvPr/>
          </p:nvSpPr>
          <p:spPr bwMode="auto">
            <a:xfrm>
              <a:off x="4768632" y="4443879"/>
              <a:ext cx="1735900" cy="494191"/>
            </a:xfrm>
            <a:prstGeom prst="rect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  <a:defRPr/>
              </a:pPr>
              <a:r>
                <a:rPr lang="en-US" altLang="en-US" sz="2400" dirty="0"/>
                <a:t>Oxygen: </a:t>
              </a:r>
              <a:r>
                <a:rPr lang="en-US" altLang="en-US" sz="2400" dirty="0" smtClean="0"/>
                <a:t>62</a:t>
              </a:r>
              <a:endParaRPr lang="en-US" altLang="en-US" sz="2400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015124" y="1067279"/>
              <a:ext cx="0" cy="36535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015124" y="1905056"/>
              <a:ext cx="0" cy="365360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4015124" y="2742834"/>
              <a:ext cx="0" cy="367059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flipH="1">
              <a:off x="2980270" y="3745448"/>
              <a:ext cx="381629" cy="608366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4846629" y="3745448"/>
              <a:ext cx="341237" cy="608366"/>
            </a:xfrm>
            <a:prstGeom prst="straightConnector1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5890" name="Rectangle 28"/>
          <p:cNvSpPr>
            <a:spLocks noChangeArrowheads="1"/>
          </p:cNvSpPr>
          <p:nvPr/>
        </p:nvSpPr>
        <p:spPr bwMode="auto">
          <a:xfrm>
            <a:off x="534812" y="-203200"/>
            <a:ext cx="7620000" cy="1821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2800" b="1" dirty="0">
                <a:cs typeface="Times New Roman" charset="0"/>
              </a:rPr>
              <a:t>Postoperative O</a:t>
            </a:r>
            <a:r>
              <a:rPr lang="en-US" sz="2800" b="1" baseline="-25000" dirty="0">
                <a:cs typeface="Times New Roman" charset="0"/>
              </a:rPr>
              <a:t>2</a:t>
            </a:r>
            <a:r>
              <a:rPr lang="en-US" sz="2800" b="1" dirty="0">
                <a:cs typeface="Times New Roman" charset="0"/>
              </a:rPr>
              <a:t> Therapy in Patients with OSA: A Randomized Controlled Trial</a:t>
            </a:r>
          </a:p>
          <a:p>
            <a:pPr algn="ctr">
              <a:lnSpc>
                <a:spcPct val="150000"/>
              </a:lnSpc>
              <a:defRPr/>
            </a:pPr>
            <a:r>
              <a:rPr lang="en-US" sz="2000" b="1" dirty="0">
                <a:latin typeface="+mj-lt"/>
                <a:cs typeface="Times New Roman" charset="0"/>
              </a:rPr>
              <a:t>Liao P et al. Chest 2017</a:t>
            </a:r>
            <a:endParaRPr lang="en-US" sz="2000" b="1" dirty="0">
              <a:latin typeface="+mj-lt"/>
            </a:endParaRPr>
          </a:p>
        </p:txBody>
      </p:sp>
      <p:sp>
        <p:nvSpPr>
          <p:cNvPr id="164867" name="Title 16"/>
          <p:cNvSpPr>
            <a:spLocks noGrp="1"/>
          </p:cNvSpPr>
          <p:nvPr>
            <p:ph type="title"/>
          </p:nvPr>
        </p:nvSpPr>
        <p:spPr>
          <a:xfrm>
            <a:off x="275168" y="304800"/>
            <a:ext cx="8564033" cy="1143000"/>
          </a:xfrm>
        </p:spPr>
        <p:txBody>
          <a:bodyPr>
            <a:normAutofit/>
          </a:bodyPr>
          <a:lstStyle/>
          <a:p>
            <a:endParaRPr lang="en-US" sz="32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4868" name="Content Placeholder 17"/>
          <p:cNvSpPr>
            <a:spLocks noGrp="1"/>
          </p:cNvSpPr>
          <p:nvPr>
            <p:ph sz="half" idx="1"/>
          </p:nvPr>
        </p:nvSpPr>
        <p:spPr>
          <a:xfrm>
            <a:off x="599723" y="2166938"/>
            <a:ext cx="3818467" cy="4114800"/>
          </a:xfrm>
        </p:spPr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To investigate the effect of supplemental O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 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on oxygen saturation, sleep respiratory effects and CO</a:t>
            </a:r>
            <a:r>
              <a:rPr lang="en-US" baseline="-25000">
                <a:latin typeface="Arial" charset="0"/>
                <a:ea typeface="ＭＳ Ｐゴシック" charset="0"/>
                <a:cs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levels in untreated OSA. </a:t>
            </a:r>
            <a:endParaRPr lang="en-US" baseline="-250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4869" name="Content Placeholder 18"/>
          <p:cNvSpPr>
            <a:spLocks noGrp="1"/>
          </p:cNvSpPr>
          <p:nvPr>
            <p:ph sz="half" idx="2"/>
          </p:nvPr>
        </p:nvSpPr>
        <p:spPr>
          <a:xfrm>
            <a:off x="5008034" y="2133600"/>
            <a:ext cx="3818467" cy="4114800"/>
          </a:xfrm>
        </p:spPr>
        <p:txBody>
          <a:bodyPr/>
          <a:lstStyle/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91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06" t="51598"/>
          <a:stretch>
            <a:fillRect/>
          </a:stretch>
        </p:blipFill>
        <p:spPr bwMode="auto">
          <a:xfrm>
            <a:off x="639234" y="1524000"/>
            <a:ext cx="6897511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7938" name="Rectangle 1"/>
          <p:cNvSpPr>
            <a:spLocks noChangeArrowheads="1"/>
          </p:cNvSpPr>
          <p:nvPr/>
        </p:nvSpPr>
        <p:spPr bwMode="auto">
          <a:xfrm>
            <a:off x="609600" y="171451"/>
            <a:ext cx="7924800" cy="1231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latin typeface="+mj-lt"/>
              </a:rPr>
              <a:t>Changes in parameters measuring O2 saturation </a:t>
            </a:r>
            <a:r>
              <a:rPr lang="en-US" sz="2800" dirty="0">
                <a:latin typeface="+mj-lt"/>
              </a:rPr>
              <a:t>(</a:t>
            </a:r>
            <a:r>
              <a:rPr lang="en-US" sz="2800" dirty="0" err="1">
                <a:latin typeface="+mj-lt"/>
              </a:rPr>
              <a:t>posto</a:t>
            </a:r>
            <a:r>
              <a:rPr lang="en-US" sz="2800" dirty="0">
                <a:latin typeface="+mj-lt"/>
              </a:rPr>
              <a:t> night 3, per-protocol analysis) </a:t>
            </a:r>
            <a:r>
              <a:rPr lang="en-US" b="1" dirty="0">
                <a:cs typeface="Times New Roman" charset="0"/>
              </a:rPr>
              <a:t>Liao P et al. Chest 2017</a:t>
            </a:r>
            <a:endParaRPr lang="en-US" b="1" dirty="0"/>
          </a:p>
          <a:p>
            <a:pPr algn="ctr">
              <a:defRPr/>
            </a:pPr>
            <a:endParaRPr lang="en-US" dirty="0"/>
          </a:p>
        </p:txBody>
      </p:sp>
      <p:sp>
        <p:nvSpPr>
          <p:cNvPr id="166915" name="TextBox 4"/>
          <p:cNvSpPr txBox="1">
            <a:spLocks noChangeArrowheads="1"/>
          </p:cNvSpPr>
          <p:nvPr/>
        </p:nvSpPr>
        <p:spPr bwMode="auto">
          <a:xfrm>
            <a:off x="304801" y="6324600"/>
            <a:ext cx="24237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Narro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FF0000"/>
                </a:solidFill>
              </a:rPr>
              <a:t>*</a:t>
            </a:r>
            <a:r>
              <a:rPr lang="en-US" sz="2000"/>
              <a:t>: p&lt;0.05 vs No-Oxygen</a:t>
            </a:r>
          </a:p>
        </p:txBody>
      </p:sp>
    </p:spTree>
    <p:extLst>
      <p:ext uri="{BB962C8B-B14F-4D97-AF65-F5344CB8AC3E}">
        <p14:creationId xmlns:p14="http://schemas.microsoft.com/office/powerpoint/2010/main" val="621823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1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754" b="5550"/>
          <a:stretch>
            <a:fillRect/>
          </a:stretch>
        </p:blipFill>
        <p:spPr bwMode="auto">
          <a:xfrm>
            <a:off x="1336323" y="1524000"/>
            <a:ext cx="5638800" cy="481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8962" name="Rectangle 1"/>
          <p:cNvSpPr>
            <a:spLocks noChangeArrowheads="1"/>
          </p:cNvSpPr>
          <p:nvPr/>
        </p:nvSpPr>
        <p:spPr bwMode="auto">
          <a:xfrm>
            <a:off x="609600" y="236538"/>
            <a:ext cx="76962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/>
              <a:t>AHI change from preop to postop night-3 in two groups, </a:t>
            </a:r>
            <a:r>
              <a:rPr lang="en-US" sz="3200">
                <a:solidFill>
                  <a:srgbClr val="EAEAEA"/>
                </a:solidFill>
              </a:rPr>
              <a:t>per-protocol analysis   </a:t>
            </a:r>
            <a:r>
              <a:rPr lang="en-US" sz="2000" b="1">
                <a:cs typeface="Times New Roman" charset="0"/>
              </a:rPr>
              <a:t>Liao P et al. Chest 2017</a:t>
            </a:r>
            <a:endParaRPr lang="en-US" sz="2000" b="1"/>
          </a:p>
          <a:p>
            <a:pPr algn="ctr"/>
            <a:endParaRPr lang="en-US">
              <a:solidFill>
                <a:srgbClr val="EAEA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088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00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" t="9138" r="4272" b="17303"/>
          <a:stretch>
            <a:fillRect/>
          </a:stretch>
        </p:blipFill>
        <p:spPr bwMode="auto">
          <a:xfrm>
            <a:off x="167923" y="1041400"/>
            <a:ext cx="8582378" cy="5164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82034" y="-355600"/>
            <a:ext cx="8521700" cy="1143000"/>
          </a:xfrm>
        </p:spPr>
        <p:txBody>
          <a:bodyPr/>
          <a:lstStyle/>
          <a:p>
            <a:pPr>
              <a:defRPr/>
            </a:pPr>
            <a:r>
              <a:rPr lang="en-US" sz="2400" b="1" kern="1200" dirty="0" smtClean="0">
                <a:latin typeface="Arial Narrow" charset="0"/>
                <a:ea typeface="Times New Roman"/>
                <a:cs typeface="Times New Roman"/>
              </a:rPr>
              <a:t>Postoperative O2 </a:t>
            </a:r>
            <a:r>
              <a:rPr lang="en-US" sz="2400" b="1" kern="1200" dirty="0" smtClean="0">
                <a:latin typeface="Arial Narrow" charset="0"/>
                <a:ea typeface="Times New Roman"/>
                <a:cs typeface="Arial"/>
              </a:rPr>
              <a:t>Therapy</a:t>
            </a:r>
            <a:r>
              <a:rPr lang="en-US" sz="2400" b="1" kern="1200" dirty="0" smtClean="0">
                <a:latin typeface="Arial Narrow" charset="0"/>
                <a:ea typeface="Times New Roman"/>
                <a:cs typeface="Times New Roman"/>
              </a:rPr>
              <a:t> in Patients with OSA.  </a:t>
            </a:r>
            <a:r>
              <a:rPr lang="en-US" sz="2000" b="1" dirty="0" smtClean="0">
                <a:ea typeface="Times New Roman"/>
                <a:cs typeface="Times New Roman"/>
              </a:rPr>
              <a:t>Liao P et al. Chest 2017</a:t>
            </a:r>
            <a:endParaRPr lang="en-US" sz="2000" dirty="0"/>
          </a:p>
        </p:txBody>
      </p:sp>
      <p:sp>
        <p:nvSpPr>
          <p:cNvPr id="2" name="Rectangle 1"/>
          <p:cNvSpPr/>
          <p:nvPr/>
        </p:nvSpPr>
        <p:spPr bwMode="auto">
          <a:xfrm>
            <a:off x="812800" y="2963863"/>
            <a:ext cx="7270044" cy="3087054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r>
              <a:rPr lang="en-US" sz="2800" dirty="0">
                <a:latin typeface="+mn-lt"/>
              </a:rPr>
              <a:t>14 Patients had high </a:t>
            </a:r>
            <a:r>
              <a:rPr lang="en-US" sz="2800" dirty="0" err="1">
                <a:latin typeface="+mn-lt"/>
              </a:rPr>
              <a:t>Ptc</a:t>
            </a:r>
            <a:r>
              <a:rPr lang="en-US" sz="2800" dirty="0">
                <a:latin typeface="+mn-lt"/>
              </a:rPr>
              <a:t> CO</a:t>
            </a:r>
            <a:r>
              <a:rPr lang="en-US" sz="2800" baseline="-25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 postoperative nights</a:t>
            </a:r>
          </a:p>
          <a:p>
            <a:pPr>
              <a:defRPr/>
            </a:pPr>
            <a:endParaRPr lang="en-US" sz="2800" dirty="0">
              <a:latin typeface="+mn-lt"/>
            </a:endParaRPr>
          </a:p>
          <a:p>
            <a:pPr>
              <a:defRPr/>
            </a:pPr>
            <a:r>
              <a:rPr lang="en-US" sz="2800" dirty="0">
                <a:latin typeface="+mn-lt"/>
              </a:rPr>
              <a:t>One pt. </a:t>
            </a:r>
            <a:r>
              <a:rPr lang="en-US" sz="2800" dirty="0" err="1">
                <a:latin typeface="+mn-lt"/>
              </a:rPr>
              <a:t>Ptc</a:t>
            </a:r>
            <a:r>
              <a:rPr lang="en-US" sz="2800" dirty="0">
                <a:latin typeface="+mn-lt"/>
              </a:rPr>
              <a:t> CO</a:t>
            </a:r>
            <a:r>
              <a:rPr lang="en-US" sz="2800" baseline="-25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 96 </a:t>
            </a:r>
            <a:r>
              <a:rPr lang="en-US" sz="2800" dirty="0" smtClean="0">
                <a:latin typeface="+mn-lt"/>
              </a:rPr>
              <a:t>mmHg</a:t>
            </a:r>
            <a:endParaRPr lang="en-US" sz="2800" dirty="0">
              <a:latin typeface="+mn-lt"/>
            </a:endParaRPr>
          </a:p>
          <a:p>
            <a:pPr>
              <a:defRPr/>
            </a:pPr>
            <a:r>
              <a:rPr lang="en-US" sz="2800" dirty="0">
                <a:latin typeface="+mn-lt"/>
              </a:rPr>
              <a:t>7 pt.  </a:t>
            </a:r>
            <a:r>
              <a:rPr lang="en-US" sz="2800" dirty="0" err="1">
                <a:latin typeface="+mn-lt"/>
              </a:rPr>
              <a:t>Ptc</a:t>
            </a:r>
            <a:r>
              <a:rPr lang="en-US" sz="2800" dirty="0">
                <a:latin typeface="+mn-lt"/>
              </a:rPr>
              <a:t> CO</a:t>
            </a:r>
            <a:r>
              <a:rPr lang="en-US" sz="2800" baseline="-25000" dirty="0">
                <a:latin typeface="+mn-lt"/>
              </a:rPr>
              <a:t>2</a:t>
            </a:r>
            <a:r>
              <a:rPr lang="en-US" sz="2800" dirty="0">
                <a:latin typeface="+mn-lt"/>
              </a:rPr>
              <a:t> &gt;60 </a:t>
            </a:r>
            <a:r>
              <a:rPr lang="en-US" sz="2800" dirty="0" smtClean="0">
                <a:latin typeface="+mn-lt"/>
              </a:rPr>
              <a:t>mmHg</a:t>
            </a:r>
          </a:p>
          <a:p>
            <a:pPr>
              <a:defRPr/>
            </a:pPr>
            <a:r>
              <a:rPr lang="en-US" sz="2800" dirty="0"/>
              <a:t> </a:t>
            </a:r>
            <a:r>
              <a:rPr lang="en-US" sz="2800" dirty="0" smtClean="0"/>
              <a:t>14 patients had worrying high CO2</a:t>
            </a:r>
          </a:p>
          <a:p>
            <a:pPr>
              <a:defRPr/>
            </a:pPr>
            <a:r>
              <a:rPr lang="en-US" sz="2800" dirty="0" smtClean="0"/>
              <a:t> indicating respiratory depression</a:t>
            </a:r>
            <a:endParaRPr lang="en-US" sz="2800" dirty="0" smtClean="0">
              <a:latin typeface="+mn-lt"/>
            </a:endParaRPr>
          </a:p>
          <a:p>
            <a:pPr>
              <a:defRPr/>
            </a:pPr>
            <a:endParaRPr lang="en-US" sz="2800" dirty="0">
              <a:latin typeface="+mn-lt"/>
            </a:endParaRPr>
          </a:p>
          <a:p>
            <a:pPr>
              <a:defRPr/>
            </a:pPr>
            <a:endParaRPr lang="en-US" dirty="0">
              <a:latin typeface="Arial Narrow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461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173</Words>
  <Application>Microsoft Macintosh PowerPoint</Application>
  <PresentationFormat>On-screen Show (4:3)</PresentationFormat>
  <Paragraphs>25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Postoperative O2 Therapy in Patients with OSA.  Liao P et al. Chest 2017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Frances Chung</dc:creator>
  <cp:lastModifiedBy>Frances Chung</cp:lastModifiedBy>
  <cp:revision>3</cp:revision>
  <dcterms:created xsi:type="dcterms:W3CDTF">2017-05-22T13:18:13Z</dcterms:created>
  <dcterms:modified xsi:type="dcterms:W3CDTF">2017-05-22T13:23:16Z</dcterms:modified>
</cp:coreProperties>
</file>